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FE5"/>
    <a:srgbClr val="D5D579"/>
    <a:srgbClr val="007400"/>
    <a:srgbClr val="009900"/>
    <a:srgbClr val="631505"/>
    <a:srgbClr val="1A3C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93150-4A4A-4C7E-9028-79AE6DA120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F2AAB-1AD3-41A6-9E42-DBF56C74D7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ED0E4-E163-4799-B5C3-0169773FF1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41501-2D4B-4F81-A544-F372FDACAD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D183B-AAD3-4E56-8BAB-EB85E09976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139FD-5A02-4962-879F-059E3BFB79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07B73-1404-4116-834B-913631186C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66E39-1865-40CE-B968-272E9D2F1E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5EE27-3651-4402-90DD-445104A155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39D88-837C-4909-9108-A7684640FB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D399E-DB06-45BF-8EE5-C43A6FE59A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09ACCC-8B73-454A-A038-1A307BE72C9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vaz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5.jpeg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40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image" Target="../media/image4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e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jpe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jpeg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jpeg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jpeg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292600"/>
            <a:ext cx="7772400" cy="750888"/>
          </a:xfrm>
        </p:spPr>
        <p:txBody>
          <a:bodyPr/>
          <a:lstStyle/>
          <a:p>
            <a:r>
              <a:rPr lang="ru-RU" sz="4000" dirty="0" smtClean="0">
                <a:solidFill>
                  <a:schemeClr val="bg1"/>
                </a:solidFill>
              </a:rPr>
              <a:t>Функции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021388"/>
            <a:ext cx="7848600" cy="484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1A3C18"/>
                </a:solidFill>
              </a:rPr>
              <a:t>Свойства и графики «кусочных» функций</a:t>
            </a:r>
            <a:endParaRPr lang="ru-RU" sz="2800" dirty="0">
              <a:solidFill>
                <a:srgbClr val="1A3C18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1463" y="6535751"/>
            <a:ext cx="2700337" cy="258763"/>
            <a:chOff x="1594" y="3982"/>
            <a:chExt cx="1701" cy="163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594" y="3990"/>
              <a:ext cx="170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000" dirty="0" err="1" smtClean="0">
                  <a:latin typeface="Tahoma" charset="0"/>
                </a:rPr>
                <a:t>Copyright</a:t>
              </a:r>
              <a:r>
                <a:rPr lang="ru-RU" sz="1000" dirty="0" smtClean="0">
                  <a:latin typeface="Tahoma" charset="0"/>
                </a:rPr>
                <a:t>      2013.  </a:t>
              </a:r>
              <a:r>
                <a:rPr lang="en-US" sz="1000" dirty="0">
                  <a:latin typeface="Tahoma" charset="0"/>
                  <a:hlinkClick r:id="rId3"/>
                </a:rPr>
                <a:t>http://www.mathvaz.ru</a:t>
              </a:r>
              <a:endParaRPr lang="ru-RU" sz="1000" dirty="0">
                <a:latin typeface="Tahoma" charset="0"/>
              </a:endParaRPr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991" y="3982"/>
              <a:ext cx="156" cy="154"/>
              <a:chOff x="2345" y="3925"/>
              <a:chExt cx="156" cy="154"/>
            </a:xfrm>
          </p:grpSpPr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345" y="3925"/>
                <a:ext cx="15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000" dirty="0">
                    <a:latin typeface="Arial" charset="0"/>
                  </a:rPr>
                  <a:t>с</a:t>
                </a:r>
              </a:p>
            </p:txBody>
          </p:sp>
          <p:sp>
            <p:nvSpPr>
              <p:cNvPr id="8" name="Oval 8"/>
              <p:cNvSpPr>
                <a:spLocks noChangeArrowheads="1"/>
              </p:cNvSpPr>
              <p:nvPr/>
            </p:nvSpPr>
            <p:spPr bwMode="auto">
              <a:xfrm>
                <a:off x="2388" y="3972"/>
                <a:ext cx="75" cy="7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40725" y="6572250"/>
            <a:ext cx="723900" cy="219075"/>
            <a:chOff x="4795" y="4146"/>
            <a:chExt cx="456" cy="138"/>
          </a:xfrm>
        </p:grpSpPr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795" y="4149"/>
              <a:ext cx="386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">
                  <a:latin typeface="Tahoma" charset="0"/>
                </a:rPr>
                <a:t>Copyright</a:t>
              </a: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103" y="4146"/>
              <a:ext cx="148" cy="135"/>
              <a:chOff x="4524" y="3870"/>
              <a:chExt cx="148" cy="135"/>
            </a:xfrm>
          </p:grpSpPr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4524" y="3870"/>
                <a:ext cx="14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800">
                    <a:latin typeface="Arial" charset="0"/>
                  </a:rPr>
                  <a:t>с</a:t>
                </a:r>
              </a:p>
            </p:txBody>
          </p:sp>
          <p:sp>
            <p:nvSpPr>
              <p:cNvPr id="13" name="Oval 13"/>
              <p:cNvSpPr>
                <a:spLocks noChangeArrowheads="1"/>
              </p:cNvSpPr>
              <p:nvPr/>
            </p:nvSpPr>
            <p:spPr bwMode="auto">
              <a:xfrm>
                <a:off x="4567" y="3909"/>
                <a:ext cx="66" cy="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</a:t>
            </a:r>
            <a:r>
              <a:rPr lang="ru-RU" sz="2400" dirty="0" smtClean="0">
                <a:solidFill>
                  <a:schemeClr val="bg1"/>
                </a:solidFill>
              </a:rPr>
              <a:t>8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499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промежутки монотонности функции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13764" y="1533236"/>
          <a:ext cx="2553888" cy="1146752"/>
        </p:xfrm>
        <a:graphic>
          <a:graphicData uri="http://schemas.openxmlformats.org/presentationml/2006/ole">
            <p:oleObj spid="_x0000_s24578" name="Equation" r:id="rId3" imgW="2031840" imgH="91440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60112" y="3204729"/>
          <a:ext cx="2016125" cy="511175"/>
        </p:xfrm>
        <a:graphic>
          <a:graphicData uri="http://schemas.openxmlformats.org/presentationml/2006/ole">
            <p:oleObj spid="_x0000_s24579" name="Equation" r:id="rId4" imgW="1854000" imgH="469800" progId="Equation.DSMT4">
              <p:embed/>
            </p:oleObj>
          </a:graphicData>
        </a:graphic>
      </p:graphicFrame>
      <p:pic>
        <p:nvPicPr>
          <p:cNvPr id="11" name="Рисунок 10" descr="f0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22580" y="1613910"/>
            <a:ext cx="4867275" cy="48863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7309" y="3740727"/>
            <a:ext cx="3247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убывания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661988" y="4094163"/>
            <a:ext cx="1604962" cy="344487"/>
            <a:chOff x="661988" y="4094163"/>
            <a:chExt cx="1604962" cy="344487"/>
          </a:xfrm>
        </p:grpSpPr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661988" y="4094163"/>
            <a:ext cx="1604962" cy="344487"/>
          </p:xfrm>
          <a:graphic>
            <a:graphicData uri="http://schemas.openxmlformats.org/presentationml/2006/ole">
              <p:oleObj spid="_x0000_s24580" name="Equation" r:id="rId6" imgW="1358640" imgH="29196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297709" y="4096325"/>
              <a:ext cx="335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 </a:t>
              </a:r>
              <a:endParaRPr lang="ru-RU" sz="14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32691" y="4659745"/>
            <a:ext cx="3470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возрастания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695036" y="4999038"/>
            <a:ext cx="1589088" cy="344487"/>
            <a:chOff x="695036" y="4999038"/>
            <a:chExt cx="1589088" cy="344487"/>
          </a:xfrm>
        </p:grpSpPr>
        <p:sp>
          <p:nvSpPr>
            <p:cNvPr id="19" name="TextBox 18"/>
            <p:cNvSpPr txBox="1"/>
            <p:nvPr/>
          </p:nvSpPr>
          <p:spPr>
            <a:xfrm>
              <a:off x="1293093" y="5006107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</a:t>
              </a:r>
              <a:endParaRPr lang="ru-RU" sz="1400" dirty="0"/>
            </a:p>
          </p:txBody>
        </p:sp>
        <p:graphicFrame>
          <p:nvGraphicFramePr>
            <p:cNvPr id="22" name="Object 6"/>
            <p:cNvGraphicFramePr>
              <a:graphicFrameLocks noChangeAspect="1"/>
            </p:cNvGraphicFramePr>
            <p:nvPr/>
          </p:nvGraphicFramePr>
          <p:xfrm>
            <a:off x="695036" y="4999038"/>
            <a:ext cx="1589088" cy="344487"/>
          </p:xfrm>
          <a:graphic>
            <a:graphicData uri="http://schemas.openxmlformats.org/presentationml/2006/ole">
              <p:oleObj spid="_x0000_s24584" name="Equation" r:id="rId7" imgW="1346040" imgH="291960" progId="Equation.DSMT4">
                <p:embed/>
              </p:oleObj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394855" y="2664690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082473" y="1625600"/>
            <a:ext cx="4909127" cy="5014686"/>
            <a:chOff x="4082473" y="1625600"/>
            <a:chExt cx="5061526" cy="4867564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513280" y="3039909"/>
            <a:ext cx="3710378" cy="3350005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220691" y="1489365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</a:t>
            </a:r>
            <a:r>
              <a:rPr lang="ru-RU" sz="2400" dirty="0" smtClean="0">
                <a:solidFill>
                  <a:schemeClr val="bg1"/>
                </a:solidFill>
              </a:rPr>
              <a:t>9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499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промежутки монотонности функции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55781" y="1529784"/>
          <a:ext cx="2869479" cy="1085261"/>
        </p:xfrm>
        <a:graphic>
          <a:graphicData uri="http://schemas.openxmlformats.org/presentationml/2006/ole">
            <p:oleObj spid="_x0000_s25602" name="Equation" r:id="rId3" imgW="2412720" imgH="91440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07291" y="3228253"/>
          <a:ext cx="3081338" cy="815975"/>
        </p:xfrm>
        <a:graphic>
          <a:graphicData uri="http://schemas.openxmlformats.org/presentationml/2006/ole">
            <p:oleObj spid="_x0000_s25603" name="Equation" r:id="rId4" imgW="2831760" imgH="74916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073" y="4331854"/>
            <a:ext cx="3247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убывания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635000" y="4630738"/>
            <a:ext cx="2546350" cy="344487"/>
            <a:chOff x="635000" y="4630738"/>
            <a:chExt cx="2546350" cy="344487"/>
          </a:xfrm>
        </p:grpSpPr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635000" y="4630738"/>
            <a:ext cx="2546350" cy="344487"/>
          </p:xfrm>
          <a:graphic>
            <a:graphicData uri="http://schemas.openxmlformats.org/presentationml/2006/ole">
              <p:oleObj spid="_x0000_s25604" name="Equation" r:id="rId5" imgW="2158920" imgH="29196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2101273" y="4641272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</a:t>
              </a:r>
              <a:endParaRPr lang="ru-RU" sz="14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41928" y="5324763"/>
            <a:ext cx="3470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возрастания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723756" y="5640965"/>
            <a:ext cx="1558925" cy="344487"/>
            <a:chOff x="723756" y="5640965"/>
            <a:chExt cx="1558925" cy="344487"/>
          </a:xfrm>
        </p:grpSpPr>
        <p:graphicFrame>
          <p:nvGraphicFramePr>
            <p:cNvPr id="25608" name="Object 8"/>
            <p:cNvGraphicFramePr>
              <a:graphicFrameLocks noChangeAspect="1"/>
            </p:cNvGraphicFramePr>
            <p:nvPr/>
          </p:nvGraphicFramePr>
          <p:xfrm>
            <a:off x="723756" y="5640965"/>
            <a:ext cx="1558925" cy="344487"/>
          </p:xfrm>
          <a:graphic>
            <a:graphicData uri="http://schemas.openxmlformats.org/presentationml/2006/ole">
              <p:oleObj spid="_x0000_s25608" name="Equation" r:id="rId6" imgW="1320480" imgH="291960" progId="Equation.DSMT4">
                <p:embed/>
              </p:oleObj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1431639" y="5643417"/>
              <a:ext cx="335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 </a:t>
              </a:r>
              <a:endParaRPr lang="ru-RU" sz="1400" dirty="0"/>
            </a:p>
          </p:txBody>
        </p:sp>
      </p:grpSp>
      <p:pic>
        <p:nvPicPr>
          <p:cNvPr id="20" name="Рисунок 19" descr="f1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82473" y="1692852"/>
            <a:ext cx="4876800" cy="4857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4598" y="2697347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082473" y="1625599"/>
            <a:ext cx="4909127" cy="5058229"/>
            <a:chOff x="4082473" y="1625600"/>
            <a:chExt cx="5061526" cy="4867564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69736" y="3105223"/>
            <a:ext cx="3590635" cy="3328234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373091" y="1413165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</a:t>
            </a:r>
            <a:r>
              <a:rPr lang="ru-RU" sz="2400" dirty="0" smtClean="0">
                <a:solidFill>
                  <a:schemeClr val="bg1"/>
                </a:solidFill>
              </a:rPr>
              <a:t>10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499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промежутки монотонности функции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00088" y="1530350"/>
          <a:ext cx="2779712" cy="1084263"/>
        </p:xfrm>
        <a:graphic>
          <a:graphicData uri="http://schemas.openxmlformats.org/presentationml/2006/ole">
            <p:oleObj spid="_x0000_s26626" name="Equation" r:id="rId3" imgW="2336760" imgH="91440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86233" y="3152054"/>
          <a:ext cx="2778125" cy="1079500"/>
        </p:xfrm>
        <a:graphic>
          <a:graphicData uri="http://schemas.openxmlformats.org/presentationml/2006/ole">
            <p:oleObj spid="_x0000_s26627" name="Equation" r:id="rId4" imgW="2552400" imgH="99036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073" y="4331854"/>
            <a:ext cx="3247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убывания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766475" y="4649211"/>
            <a:ext cx="1692275" cy="344487"/>
            <a:chOff x="766475" y="4649211"/>
            <a:chExt cx="1692275" cy="344487"/>
          </a:xfrm>
        </p:grpSpPr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766475" y="4649211"/>
            <a:ext cx="1692275" cy="344487"/>
          </p:xfrm>
          <a:graphic>
            <a:graphicData uri="http://schemas.openxmlformats.org/presentationml/2006/ole">
              <p:oleObj spid="_x0000_s26628" name="Equation" r:id="rId5" imgW="1434960" imgH="29196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519383" y="4659744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</a:t>
              </a:r>
              <a:endParaRPr lang="ru-RU" sz="14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41928" y="5324763"/>
            <a:ext cx="3470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Промежутки возрастания функции </a:t>
            </a:r>
            <a:r>
              <a:rPr lang="en-US" sz="1400" dirty="0" smtClean="0"/>
              <a:t>f(x):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806884" y="5640965"/>
            <a:ext cx="1558925" cy="344487"/>
            <a:chOff x="806884" y="5640965"/>
            <a:chExt cx="1558925" cy="344487"/>
          </a:xfrm>
        </p:grpSpPr>
        <p:graphicFrame>
          <p:nvGraphicFramePr>
            <p:cNvPr id="25608" name="Object 8"/>
            <p:cNvGraphicFramePr>
              <a:graphicFrameLocks noChangeAspect="1"/>
            </p:cNvGraphicFramePr>
            <p:nvPr/>
          </p:nvGraphicFramePr>
          <p:xfrm>
            <a:off x="806884" y="5640965"/>
            <a:ext cx="1558925" cy="344487"/>
          </p:xfrm>
          <a:graphic>
            <a:graphicData uri="http://schemas.openxmlformats.org/presentationml/2006/ole">
              <p:oleObj spid="_x0000_s26629" name="Equation" r:id="rId6" imgW="1320480" imgH="291960" progId="Equation.DSMT4">
                <p:embed/>
              </p:oleObj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1403930" y="5643417"/>
              <a:ext cx="335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и </a:t>
              </a:r>
              <a:endParaRPr lang="ru-RU" sz="14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964277" y="1707140"/>
            <a:ext cx="4950048" cy="4726317"/>
            <a:chOff x="3964276" y="1707140"/>
            <a:chExt cx="5057775" cy="4829175"/>
          </a:xfrm>
        </p:grpSpPr>
        <p:pic>
          <p:nvPicPr>
            <p:cNvPr id="22" name="Рисунок 21" descr="f1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64276" y="1707140"/>
              <a:ext cx="5057775" cy="4829175"/>
            </a:xfrm>
            <a:prstGeom prst="rect">
              <a:avLst/>
            </a:prstGeom>
          </p:spPr>
        </p:pic>
        <p:sp>
          <p:nvSpPr>
            <p:cNvPr id="25" name="Овал 24"/>
            <p:cNvSpPr/>
            <p:nvPr/>
          </p:nvSpPr>
          <p:spPr>
            <a:xfrm>
              <a:off x="7305964" y="4527838"/>
              <a:ext cx="64366" cy="643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7311375" y="5303548"/>
              <a:ext cx="64366" cy="64366"/>
            </a:xfrm>
            <a:prstGeom prst="ellipse">
              <a:avLst/>
            </a:prstGeom>
            <a:solidFill>
              <a:srgbClr val="631505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1684" y="2751776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3973287" y="1625600"/>
            <a:ext cx="4953000" cy="4867564"/>
            <a:chOff x="4082473" y="1625600"/>
            <a:chExt cx="5061526" cy="4867564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457200" y="3159652"/>
            <a:ext cx="3631727" cy="3077862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3091" y="1413165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50648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</a:t>
            </a:r>
            <a:r>
              <a:rPr lang="ru-RU" sz="2400" dirty="0" smtClean="0">
                <a:solidFill>
                  <a:schemeClr val="bg1"/>
                </a:solidFill>
              </a:rPr>
              <a:t>Содержание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7944" y="1306285"/>
            <a:ext cx="537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1. Найти </a:t>
            </a:r>
            <a:r>
              <a:rPr lang="ru-RU" dirty="0" smtClean="0"/>
              <a:t>область определения </a:t>
            </a:r>
            <a:r>
              <a:rPr lang="ru-RU" dirty="0" smtClean="0"/>
              <a:t>функции.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62001" y="1785256"/>
            <a:ext cx="537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2. Найти </a:t>
            </a:r>
            <a:r>
              <a:rPr lang="ru-RU" dirty="0" smtClean="0"/>
              <a:t>область определения </a:t>
            </a:r>
            <a:r>
              <a:rPr lang="ru-RU" dirty="0" smtClean="0"/>
              <a:t>функции.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96686" y="2046514"/>
            <a:ext cx="526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3. Найти множество значений функции.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18457" y="2351313"/>
            <a:ext cx="526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4. Найти множество значений функции.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57944" y="2525485"/>
            <a:ext cx="537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1. Найти </a:t>
            </a:r>
            <a:r>
              <a:rPr lang="ru-RU" dirty="0" smtClean="0"/>
              <a:t>область определения </a:t>
            </a:r>
            <a:r>
              <a:rPr lang="ru-RU" dirty="0" smtClean="0"/>
              <a:t>функции.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57944" y="2819399"/>
            <a:ext cx="537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2. Найти </a:t>
            </a:r>
            <a:r>
              <a:rPr lang="ru-RU" dirty="0" smtClean="0"/>
              <a:t>область определения </a:t>
            </a:r>
            <a:r>
              <a:rPr lang="ru-RU" dirty="0" smtClean="0"/>
              <a:t>функции.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57944" y="3113314"/>
            <a:ext cx="526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3. Найти множество значений функции.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979715" y="3418113"/>
            <a:ext cx="526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Задача 4. Найти множество значений функции.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1114" y="4855029"/>
            <a:ext cx="6955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04799" y="5606473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1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124744"/>
            <a:ext cx="453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область определения функции: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55576" y="1628800"/>
          <a:ext cx="2554245" cy="1477813"/>
        </p:xfrm>
        <a:graphic>
          <a:graphicData uri="http://schemas.openxmlformats.org/presentationml/2006/ole">
            <p:oleObj spid="_x0000_s3076" name="Equation" r:id="rId3" imgW="1777680" imgH="102852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530315" y="3792628"/>
          <a:ext cx="2643584" cy="1551017"/>
        </p:xfrm>
        <a:graphic>
          <a:graphicData uri="http://schemas.openxmlformats.org/presentationml/2006/ole">
            <p:oleObj spid="_x0000_s3077" name="Equation" r:id="rId4" imgW="2120760" imgH="124452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49071" y="5639009"/>
          <a:ext cx="3674194" cy="449129"/>
        </p:xfrm>
        <a:graphic>
          <a:graphicData uri="http://schemas.openxmlformats.org/presentationml/2006/ole">
            <p:oleObj spid="_x0000_s3078" name="Equation" r:id="rId5" imgW="3111480" imgH="380880" progId="Equation.DSMT4">
              <p:embed/>
            </p:oleObj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4211960" y="1628800"/>
            <a:ext cx="4829175" cy="4800600"/>
            <a:chOff x="4211960" y="1628800"/>
            <a:chExt cx="4829175" cy="4800600"/>
          </a:xfrm>
        </p:grpSpPr>
        <p:pic>
          <p:nvPicPr>
            <p:cNvPr id="11" name="Рисунок 10" descr="f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1960" y="1628800"/>
              <a:ext cx="4829175" cy="4800600"/>
            </a:xfrm>
            <a:prstGeom prst="rect">
              <a:avLst/>
            </a:prstGeom>
          </p:spPr>
        </p:pic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5791200" y="1764432"/>
              <a:ext cx="173" cy="4599423"/>
            </a:xfrm>
            <a:prstGeom prst="line">
              <a:avLst/>
            </a:prstGeom>
            <a:ln w="127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7975600" y="1750577"/>
              <a:ext cx="173" cy="4599423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6548437" y="4193019"/>
              <a:ext cx="64366" cy="643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6543675" y="4035856"/>
              <a:ext cx="64366" cy="6436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23455" y="3274290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082473" y="1625600"/>
            <a:ext cx="5061526" cy="4867564"/>
            <a:chOff x="4082473" y="1625600"/>
            <a:chExt cx="5061526" cy="4867564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295564" y="3714823"/>
            <a:ext cx="3782477" cy="2564099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373091" y="1413165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77090" y="6160654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2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135" y="1041617"/>
            <a:ext cx="453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область определения функции: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72654" y="1317572"/>
          <a:ext cx="2321925" cy="1619592"/>
        </p:xfrm>
        <a:graphic>
          <a:graphicData uri="http://schemas.openxmlformats.org/presentationml/2006/ole">
            <p:oleObj spid="_x0000_s12290" name="Equation" r:id="rId3" imgW="2184120" imgH="152388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35672" y="3546475"/>
          <a:ext cx="4038600" cy="2252663"/>
        </p:xfrm>
        <a:graphic>
          <a:graphicData uri="http://schemas.openxmlformats.org/presentationml/2006/ole">
            <p:oleObj spid="_x0000_s12291" name="Equation" r:id="rId4" imgW="3644640" imgH="203184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057275" y="6245225"/>
          <a:ext cx="2400300" cy="344488"/>
        </p:xfrm>
        <a:graphic>
          <a:graphicData uri="http://schemas.openxmlformats.org/presentationml/2006/ole">
            <p:oleObj spid="_x0000_s12292" name="Equation" r:id="rId5" imgW="2031840" imgH="291960" progId="Equation.DSMT4">
              <p:embed/>
            </p:oleObj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4248727" y="1487469"/>
            <a:ext cx="4756728" cy="4765982"/>
            <a:chOff x="433821" y="1576675"/>
            <a:chExt cx="4895850" cy="4905375"/>
          </a:xfrm>
        </p:grpSpPr>
        <p:pic>
          <p:nvPicPr>
            <p:cNvPr id="12" name="Рисунок 11" descr="f02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821" y="1576675"/>
              <a:ext cx="4895850" cy="4905375"/>
            </a:xfrm>
            <a:prstGeom prst="rect">
              <a:avLst/>
            </a:prstGeom>
          </p:spPr>
        </p:pic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4253346" y="1778286"/>
              <a:ext cx="173" cy="4599423"/>
            </a:xfrm>
            <a:prstGeom prst="line">
              <a:avLst/>
            </a:prstGeom>
            <a:ln w="19050">
              <a:solidFill>
                <a:srgbClr val="6315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2828276" y="3375745"/>
              <a:ext cx="64366" cy="643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835131" y="3604417"/>
              <a:ext cx="64366" cy="64366"/>
            </a:xfrm>
            <a:prstGeom prst="ellipse">
              <a:avLst/>
            </a:prstGeom>
            <a:solidFill>
              <a:srgbClr val="631505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34341" y="3045691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201886" y="1462088"/>
            <a:ext cx="4800599" cy="5254397"/>
            <a:chOff x="4082473" y="1625600"/>
            <a:chExt cx="5061526" cy="486756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86707" y="3475337"/>
            <a:ext cx="4026064" cy="3241149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253348" y="1293422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58618" y="5541817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3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443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множество значений функции: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011449" y="910359"/>
          <a:ext cx="3005137" cy="827088"/>
        </p:xfrm>
        <a:graphic>
          <a:graphicData uri="http://schemas.openxmlformats.org/presentationml/2006/ole">
            <p:oleObj spid="_x0000_s18434" name="Equation" r:id="rId3" imgW="2260440" imgH="62208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90538" y="2676525"/>
          <a:ext cx="3467100" cy="2787650"/>
        </p:xfrm>
        <a:graphic>
          <a:graphicData uri="http://schemas.openxmlformats.org/presentationml/2006/ole">
            <p:oleObj spid="_x0000_s18435" name="Equation" r:id="rId4" imgW="2781000" imgH="223488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841375" y="5599113"/>
          <a:ext cx="1724025" cy="344487"/>
        </p:xfrm>
        <a:graphic>
          <a:graphicData uri="http://schemas.openxmlformats.org/presentationml/2006/ole">
            <p:oleObj spid="_x0000_s18436" name="Equation" r:id="rId5" imgW="1460160" imgH="291960" progId="Equation.DSMT4">
              <p:embed/>
            </p:oleObj>
          </a:graphicData>
        </a:graphic>
      </p:graphicFrame>
      <p:pic>
        <p:nvPicPr>
          <p:cNvPr id="11" name="Рисунок 10" descr="f0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44257" y="2053546"/>
            <a:ext cx="4534272" cy="454319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1941" y="2153061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299857" y="1850571"/>
            <a:ext cx="4691742" cy="4757058"/>
            <a:chOff x="4082473" y="1625600"/>
            <a:chExt cx="5061526" cy="486756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61257" y="2571822"/>
            <a:ext cx="3980069" cy="3807207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465120" y="1696193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49381" y="6262253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4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316" y="1004671"/>
            <a:ext cx="443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множество значений функции: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74254" y="1402336"/>
          <a:ext cx="2898631" cy="1028417"/>
        </p:xfrm>
        <a:graphic>
          <a:graphicData uri="http://schemas.openxmlformats.org/presentationml/2006/ole">
            <p:oleObj spid="_x0000_s19458" name="Equation" r:id="rId3" imgW="2577960" imgH="91440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06136" y="2987676"/>
          <a:ext cx="2798674" cy="3025198"/>
        </p:xfrm>
        <a:graphic>
          <a:graphicData uri="http://schemas.openxmlformats.org/presentationml/2006/ole">
            <p:oleObj spid="_x0000_s19459" name="Equation" r:id="rId4" imgW="2705040" imgH="292068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766507" y="6345381"/>
          <a:ext cx="1526131" cy="327891"/>
        </p:xfrm>
        <a:graphic>
          <a:graphicData uri="http://schemas.openxmlformats.org/presentationml/2006/ole">
            <p:oleObj spid="_x0000_s19460" name="Equation" r:id="rId5" imgW="1358640" imgH="291960" progId="Equation.DSMT4">
              <p:embed/>
            </p:oleObj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4009118" y="1690502"/>
            <a:ext cx="4819650" cy="4838700"/>
            <a:chOff x="4212649" y="1850159"/>
            <a:chExt cx="4819650" cy="4838700"/>
          </a:xfrm>
        </p:grpSpPr>
        <p:pic>
          <p:nvPicPr>
            <p:cNvPr id="12" name="Рисунок 11" descr="f08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2649" y="1850159"/>
              <a:ext cx="4819650" cy="4838700"/>
            </a:xfrm>
            <a:prstGeom prst="rect">
              <a:avLst/>
            </a:prstGeom>
          </p:spPr>
        </p:pic>
        <p:sp>
          <p:nvSpPr>
            <p:cNvPr id="13" name="Овал 12"/>
            <p:cNvSpPr/>
            <p:nvPr/>
          </p:nvSpPr>
          <p:spPr>
            <a:xfrm>
              <a:off x="6831085" y="3999345"/>
              <a:ext cx="64366" cy="643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6833177" y="3413629"/>
              <a:ext cx="64366" cy="64366"/>
            </a:xfrm>
            <a:prstGeom prst="ellipse">
              <a:avLst/>
            </a:prstGeom>
            <a:solidFill>
              <a:srgbClr val="009900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827" y="2490518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907971" y="1687287"/>
            <a:ext cx="5105400" cy="4920342"/>
            <a:chOff x="4082473" y="1625600"/>
            <a:chExt cx="5061526" cy="486756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188411" y="1763160"/>
              <a:ext cx="4836875" cy="4622312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06829" y="2928257"/>
            <a:ext cx="3657600" cy="3777343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373091" y="1413165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58618" y="5541817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5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820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наибольшее и наименьшее значения функции на отрезке  </a:t>
            </a:r>
            <a:r>
              <a:rPr lang="en-US" dirty="0" smtClean="0"/>
              <a:t>[-10; 2]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77850" y="1555750"/>
          <a:ext cx="2787650" cy="974725"/>
        </p:xfrm>
        <a:graphic>
          <a:graphicData uri="http://schemas.openxmlformats.org/presentationml/2006/ole">
            <p:oleObj spid="_x0000_s20482" name="Equation" r:id="rId3" imgW="2323800" imgH="81252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512763" y="3036888"/>
          <a:ext cx="2252662" cy="1919287"/>
        </p:xfrm>
        <a:graphic>
          <a:graphicData uri="http://schemas.openxmlformats.org/presentationml/2006/ole">
            <p:oleObj spid="_x0000_s20483" name="Equation" r:id="rId4" imgW="2070000" imgH="176508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890877" y="5599113"/>
          <a:ext cx="2622550" cy="344487"/>
        </p:xfrm>
        <a:graphic>
          <a:graphicData uri="http://schemas.openxmlformats.org/presentationml/2006/ole">
            <p:oleObj spid="_x0000_s20484" name="Equation" r:id="rId5" imgW="2222280" imgH="291960" progId="Equation.DSMT4">
              <p:embed/>
            </p:oleObj>
          </a:graphicData>
        </a:graphic>
      </p:graphicFrame>
      <p:pic>
        <p:nvPicPr>
          <p:cNvPr id="12" name="Рисунок 11" descr="f1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33404" y="1677121"/>
            <a:ext cx="4972050" cy="49815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5483" y="2642918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929743" y="1625600"/>
            <a:ext cx="5083628" cy="5069114"/>
            <a:chOff x="4082473" y="1625600"/>
            <a:chExt cx="5061526" cy="486756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245049" y="1865743"/>
              <a:ext cx="4779729" cy="4449721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08479" y="3007252"/>
            <a:ext cx="3666835" cy="3502405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242462" y="1532908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58618" y="5541817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</a:t>
            </a:r>
            <a:r>
              <a:rPr lang="ru-RU" sz="2400" dirty="0" smtClean="0">
                <a:solidFill>
                  <a:schemeClr val="bg1"/>
                </a:solidFill>
              </a:rPr>
              <a:t>6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820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наибольшее и наименьшее значения функции на отрезке  </a:t>
            </a:r>
            <a:r>
              <a:rPr lang="en-US" dirty="0" smtClean="0"/>
              <a:t>[-</a:t>
            </a:r>
            <a:r>
              <a:rPr lang="ru-RU" dirty="0" smtClean="0"/>
              <a:t>5</a:t>
            </a:r>
            <a:r>
              <a:rPr lang="en-US" dirty="0" smtClean="0"/>
              <a:t>; </a:t>
            </a:r>
            <a:r>
              <a:rPr lang="ru-RU" dirty="0" smtClean="0"/>
              <a:t>7</a:t>
            </a:r>
            <a:r>
              <a:rPr lang="en-US" dirty="0" smtClean="0"/>
              <a:t>]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08013" y="1662113"/>
          <a:ext cx="2725737" cy="760412"/>
        </p:xfrm>
        <a:graphic>
          <a:graphicData uri="http://schemas.openxmlformats.org/presentationml/2006/ole">
            <p:oleObj spid="_x0000_s22530" name="Equation" r:id="rId3" imgW="2273040" imgH="63468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38175" y="3036888"/>
          <a:ext cx="2001838" cy="1919287"/>
        </p:xfrm>
        <a:graphic>
          <a:graphicData uri="http://schemas.openxmlformats.org/presentationml/2006/ole">
            <p:oleObj spid="_x0000_s22531" name="Equation" r:id="rId4" imgW="1841400" imgH="176508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898525" y="5599113"/>
          <a:ext cx="2606675" cy="344487"/>
        </p:xfrm>
        <a:graphic>
          <a:graphicData uri="http://schemas.openxmlformats.org/presentationml/2006/ole">
            <p:oleObj spid="_x0000_s22532" name="Equation" r:id="rId5" imgW="2209680" imgH="291960" progId="Equation.DSMT4">
              <p:embed/>
            </p:oleObj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4083338" y="1619538"/>
            <a:ext cx="4819650" cy="4819650"/>
            <a:chOff x="4083338" y="1619538"/>
            <a:chExt cx="4819650" cy="4819650"/>
          </a:xfrm>
        </p:grpSpPr>
        <p:pic>
          <p:nvPicPr>
            <p:cNvPr id="11" name="Рисунок 10" descr="f1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83338" y="1619538"/>
              <a:ext cx="4819650" cy="4819650"/>
            </a:xfrm>
            <a:prstGeom prst="rect">
              <a:avLst/>
            </a:prstGeom>
          </p:spPr>
        </p:pic>
        <p:sp>
          <p:nvSpPr>
            <p:cNvPr id="13" name="Овал 12"/>
            <p:cNvSpPr/>
            <p:nvPr/>
          </p:nvSpPr>
          <p:spPr>
            <a:xfrm>
              <a:off x="7580385" y="4416713"/>
              <a:ext cx="64366" cy="643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7580673" y="4809547"/>
              <a:ext cx="64366" cy="64366"/>
            </a:xfrm>
            <a:prstGeom prst="ellipse">
              <a:avLst/>
            </a:prstGeom>
            <a:solidFill>
              <a:srgbClr val="631505"/>
            </a:solidFill>
            <a:ln w="28575">
              <a:solidFill>
                <a:srgbClr val="631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79912" y="2632032"/>
            <a:ext cx="18453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082472" y="1625600"/>
            <a:ext cx="4930899" cy="4867564"/>
            <a:chOff x="4082473" y="1625600"/>
            <a:chExt cx="5061526" cy="486756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378036" y="1865744"/>
              <a:ext cx="4535055" cy="4393542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52021" y="3039908"/>
            <a:ext cx="3782477" cy="3230263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220692" y="1489366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58618" y="5541817"/>
            <a:ext cx="3860800" cy="443346"/>
          </a:xfrm>
          <a:prstGeom prst="rect">
            <a:avLst/>
          </a:prstGeom>
          <a:gradFill flip="none" rotWithShape="1">
            <a:gsLst>
              <a:gs pos="0">
                <a:srgbClr val="D5D579">
                  <a:tint val="66000"/>
                  <a:satMod val="160000"/>
                </a:srgbClr>
              </a:gs>
              <a:gs pos="50000">
                <a:srgbClr val="D5D579">
                  <a:tint val="44500"/>
                  <a:satMod val="160000"/>
                </a:srgbClr>
              </a:gs>
              <a:gs pos="100000">
                <a:srgbClr val="D5D57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    Задача </a:t>
            </a:r>
            <a:r>
              <a:rPr lang="ru-RU" sz="2400" dirty="0" smtClean="0">
                <a:solidFill>
                  <a:schemeClr val="bg1"/>
                </a:solidFill>
              </a:rPr>
              <a:t>7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843" y="1124744"/>
            <a:ext cx="820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Найдите наибольшее и наименьшее значения функции на отрезке  </a:t>
            </a:r>
            <a:r>
              <a:rPr lang="en-US" dirty="0" smtClean="0"/>
              <a:t>[-</a:t>
            </a:r>
            <a:r>
              <a:rPr lang="ru-RU" dirty="0" smtClean="0"/>
              <a:t>7</a:t>
            </a:r>
            <a:r>
              <a:rPr lang="en-US" dirty="0" smtClean="0"/>
              <a:t>; </a:t>
            </a:r>
            <a:r>
              <a:rPr lang="ru-RU" dirty="0" smtClean="0"/>
              <a:t>5</a:t>
            </a:r>
            <a:r>
              <a:rPr lang="en-US" dirty="0" smtClean="0"/>
              <a:t>]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92727" y="1543422"/>
          <a:ext cx="2713038" cy="1474992"/>
        </p:xfrm>
        <a:graphic>
          <a:graphicData uri="http://schemas.openxmlformats.org/presentationml/2006/ole">
            <p:oleObj spid="_x0000_s23554" name="Equation" r:id="rId3" imgW="2425680" imgH="1320480" progId="Equation.DSMT4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73100" y="3498850"/>
          <a:ext cx="1933575" cy="1919288"/>
        </p:xfrm>
        <a:graphic>
          <a:graphicData uri="http://schemas.openxmlformats.org/presentationml/2006/ole">
            <p:oleObj spid="_x0000_s23555" name="Equation" r:id="rId4" imgW="1777680" imgH="1765080" progId="Equation.DSMT4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890588" y="5599113"/>
          <a:ext cx="2622550" cy="344487"/>
        </p:xfrm>
        <a:graphic>
          <a:graphicData uri="http://schemas.openxmlformats.org/presentationml/2006/ole">
            <p:oleObj spid="_x0000_s23556" name="Equation" r:id="rId5" imgW="2222280" imgH="291960" progId="Equation.DSMT4">
              <p:embed/>
            </p:oleObj>
          </a:graphicData>
        </a:graphic>
      </p:graphicFrame>
      <p:pic>
        <p:nvPicPr>
          <p:cNvPr id="15" name="Рисунок 14" descr="f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4211" y="1826780"/>
            <a:ext cx="4838700" cy="4857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9542" y="3023919"/>
            <a:ext cx="2000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решение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962400" y="1810657"/>
            <a:ext cx="5018314" cy="4867564"/>
            <a:chOff x="4082473" y="1625600"/>
            <a:chExt cx="5061526" cy="486756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082473" y="1625600"/>
              <a:ext cx="5061526" cy="4867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378036" y="1865744"/>
              <a:ext cx="4535055" cy="4387273"/>
            </a:xfrm>
            <a:prstGeom prst="rect">
              <a:avLst/>
            </a:prstGeom>
            <a:solidFill>
              <a:srgbClr val="E5FFE5"/>
            </a:solidFill>
            <a:ln w="12700">
              <a:solidFill>
                <a:srgbClr val="D5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17714" y="3377365"/>
            <a:ext cx="3788229" cy="3056092"/>
          </a:xfrm>
          <a:prstGeom prst="rect">
            <a:avLst/>
          </a:prstGeom>
          <a:solidFill>
            <a:srgbClr val="E5FFE5"/>
          </a:solidFill>
          <a:ln w="12700">
            <a:solidFill>
              <a:srgbClr val="D5D5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970320" y="1717965"/>
            <a:ext cx="2531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7400"/>
                </a:solidFill>
                <a:latin typeface="Myriad Pro" pitchFamily="34" charset="0"/>
              </a:rPr>
              <a:t>Показать график функции</a:t>
            </a:r>
            <a:endParaRPr lang="ru-RU" sz="1600" u="sng" dirty="0">
              <a:solidFill>
                <a:srgbClr val="0074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Делов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</Template>
  <TotalTime>409</TotalTime>
  <Words>273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Деловая</vt:lpstr>
      <vt:lpstr>Equation</vt:lpstr>
      <vt:lpstr>Функции</vt:lpstr>
      <vt:lpstr>    Содержание  </vt:lpstr>
      <vt:lpstr>    Задача 1  </vt:lpstr>
      <vt:lpstr>    Задача 2  </vt:lpstr>
      <vt:lpstr>    Задача 3  </vt:lpstr>
      <vt:lpstr>    Задача 4  </vt:lpstr>
      <vt:lpstr>    Задача 5  </vt:lpstr>
      <vt:lpstr>    Задача 6  </vt:lpstr>
      <vt:lpstr>    Задача 7  </vt:lpstr>
      <vt:lpstr>    Задача 8  </vt:lpstr>
      <vt:lpstr>    Задача 9  </vt:lpstr>
      <vt:lpstr>    Задача 10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</dc:title>
  <dc:creator>Валерий</dc:creator>
  <cp:lastModifiedBy>Валерий</cp:lastModifiedBy>
  <cp:revision>41</cp:revision>
  <dcterms:created xsi:type="dcterms:W3CDTF">2013-11-24T15:04:53Z</dcterms:created>
  <dcterms:modified xsi:type="dcterms:W3CDTF">2013-11-26T10:01:23Z</dcterms:modified>
</cp:coreProperties>
</file>